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2"/>
    <p:restoredTop sz="94548"/>
  </p:normalViewPr>
  <p:slideViewPr>
    <p:cSldViewPr snapToGrid="0">
      <p:cViewPr varScale="1">
        <p:scale>
          <a:sx n="130" d="100"/>
          <a:sy n="130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2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854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27.01.2025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قانون احتمال کل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algn="l"/>
            <a:r>
              <a:rPr lang="en-GB" sz="2400" b="0" i="0" dirty="0">
                <a:effectLst/>
                <a:latin typeface="Roboto" panose="02000000000000000000" pitchFamily="2" charset="0"/>
              </a:rPr>
              <a:t>Law of</a:t>
            </a:r>
            <a:r>
              <a:rPr lang="fa-IR" sz="2400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sz="2400" b="0" i="0" dirty="0">
                <a:effectLst/>
                <a:latin typeface="Roboto" panose="02000000000000000000" pitchFamily="2" charset="0"/>
              </a:rPr>
              <a:t>Total Probability</a:t>
            </a:r>
            <a:endParaRPr lang="en-GB" b="1" i="0" dirty="0">
              <a:effectLst/>
              <a:latin typeface="CoFo Brillian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دوم – درس هفتم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669204" y="6293543"/>
            <a:ext cx="245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b="0" i="0" dirty="0"/>
              <a:t>مقدمه ای بر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3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Introduction to Probability</a:t>
            </a:r>
            <a:r>
              <a:rPr lang="en-EE" dirty="0"/>
              <a:t> 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hand holding a red card&#10;&#10;AI-generated content may be incorrect.">
            <a:extLst>
              <a:ext uri="{FF2B5EF4-FFF2-40B4-BE49-F238E27FC236}">
                <a16:creationId xmlns:a16="http://schemas.microsoft.com/office/drawing/2014/main" id="{AB3406C9-6FD0-D4CF-1294-FF382C10B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207" y="457202"/>
            <a:ext cx="4220535" cy="256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F7DFE-5722-9BDC-E326-0458EFE0857E}"/>
              </a:ext>
            </a:extLst>
          </p:cNvPr>
          <p:cNvSpPr txBox="1"/>
          <p:nvPr/>
        </p:nvSpPr>
        <p:spPr>
          <a:xfrm>
            <a:off x="480647" y="972529"/>
            <a:ext cx="684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/>
              <a:t>بین </a:t>
            </a:r>
            <a:r>
              <a:rPr lang="fa-IR" sz="1600" dirty="0" err="1"/>
              <a:t>سال‌های</a:t>
            </a:r>
            <a:r>
              <a:rPr lang="fa-IR" sz="1600" dirty="0"/>
              <a:t> ۲۰۱۳ تا ۲۰۲۳، </a:t>
            </a:r>
            <a:r>
              <a:rPr lang="fa-IR" sz="1600" dirty="0" err="1"/>
              <a:t>تیم‌های</a:t>
            </a:r>
            <a:r>
              <a:rPr lang="fa-IR" sz="1600" dirty="0"/>
              <a:t> میزبان در ۴۵٪ از مسابقات لیگ برتر انگلیس پیروز شدند، در حالی که </a:t>
            </a:r>
            <a:r>
              <a:rPr lang="fa-IR" sz="1600" dirty="0" err="1"/>
              <a:t>تیم‌های</a:t>
            </a:r>
            <a:r>
              <a:rPr lang="fa-IR" sz="1600" dirty="0"/>
              <a:t> مهمان ۳۲٪ از </a:t>
            </a:r>
            <a:r>
              <a:rPr lang="fa-IR" sz="1600" dirty="0" err="1"/>
              <a:t>بازی‌ها</a:t>
            </a:r>
            <a:r>
              <a:rPr lang="fa-IR" sz="1600" dirty="0"/>
              <a:t> را بردند.</a:t>
            </a:r>
          </a:p>
          <a:p>
            <a:pPr algn="r" rtl="1"/>
            <a:endParaRPr lang="en-E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6A8A5-ED77-4CD0-1137-29C43E6E1010}"/>
              </a:ext>
            </a:extLst>
          </p:cNvPr>
          <p:cNvSpPr txBox="1"/>
          <p:nvPr/>
        </p:nvSpPr>
        <p:spPr>
          <a:xfrm>
            <a:off x="1051596" y="1646176"/>
            <a:ext cx="64242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/>
              <a:t>احتمال بردن بازی اگر یکی از بازیکنان تیم میزبان کارت قرمز بگیرد،</a:t>
            </a:r>
            <a:r>
              <a:rPr lang="en-US" sz="1600" dirty="0"/>
              <a:t>  </a:t>
            </a:r>
            <a:r>
              <a:rPr lang="fa-IR" sz="1600" dirty="0"/>
              <a:t>چقدر است</a:t>
            </a:r>
            <a:r>
              <a:rPr lang="en-US" sz="1600" dirty="0"/>
              <a:t> </a:t>
            </a:r>
            <a:r>
              <a:rPr lang="fa-IR" sz="1600" dirty="0"/>
              <a:t>؟</a:t>
            </a:r>
            <a:endParaRPr lang="en-EE" sz="1600" dirty="0"/>
          </a:p>
        </p:txBody>
      </p:sp>
      <p:pic>
        <p:nvPicPr>
          <p:cNvPr id="9" name="Screen Recording 2025-01-23 at 14.41.04">
            <a:hlinkClick r:id="" action="ppaction://media"/>
            <a:extLst>
              <a:ext uri="{FF2B5EF4-FFF2-40B4-BE49-F238E27FC236}">
                <a16:creationId xmlns:a16="http://schemas.microsoft.com/office/drawing/2014/main" id="{37735DFA-C221-9CD4-B487-A0BEBC09B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58" y="2132663"/>
            <a:ext cx="4599213" cy="2740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2147E8-ACAB-F283-A8E8-D359A5C78D9F}"/>
              </a:ext>
            </a:extLst>
          </p:cNvPr>
          <p:cNvSpPr txBox="1"/>
          <p:nvPr/>
        </p:nvSpPr>
        <p:spPr>
          <a:xfrm>
            <a:off x="5667269" y="3243725"/>
            <a:ext cx="3095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 </a:t>
            </a:r>
            <a:r>
              <a:rPr lang="en-GB" dirty="0"/>
              <a:t>(Home Win | Home Red) </a:t>
            </a:r>
            <a:r>
              <a:rPr lang="en-GB" sz="2400" dirty="0"/>
              <a:t>=</a:t>
            </a:r>
            <a:endParaRPr lang="en-EE" sz="2400" dirty="0"/>
          </a:p>
        </p:txBody>
      </p:sp>
      <p:pic>
        <p:nvPicPr>
          <p:cNvPr id="12" name="Picture 11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3776AE16-4CFE-E803-D7F3-35346F286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5021204"/>
            <a:ext cx="2231572" cy="817148"/>
          </a:xfrm>
          <a:prstGeom prst="rect">
            <a:avLst/>
          </a:prstGeom>
        </p:spPr>
      </p:pic>
      <p:pic>
        <p:nvPicPr>
          <p:cNvPr id="14" name="Picture 13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6BEB8D87-B943-8E52-A75D-BB9F9572E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58" y="5043382"/>
            <a:ext cx="2231572" cy="81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33D953-6989-BEE6-42BE-BB98F5F23B03}"/>
                  </a:ext>
                </a:extLst>
              </p:cNvPr>
              <p:cNvSpPr txBox="1"/>
              <p:nvPr/>
            </p:nvSpPr>
            <p:spPr>
              <a:xfrm>
                <a:off x="8762988" y="3262469"/>
                <a:ext cx="1577020" cy="611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5.1</m:t>
                        </m:r>
                      </m:den>
                    </m:f>
                  </m:oMath>
                </a14:m>
                <a:r>
                  <a:rPr lang="en-EE" sz="2800" dirty="0"/>
                  <a:t> </a:t>
                </a:r>
                <a:r>
                  <a:rPr lang="en-EE" sz="2400" dirty="0"/>
                  <a:t>≈ 0.24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33D953-6989-BEE6-42BE-BB98F5F23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988" y="3262469"/>
                <a:ext cx="1577020" cy="611962"/>
              </a:xfrm>
              <a:prstGeom prst="rect">
                <a:avLst/>
              </a:prstGeom>
              <a:blipFill>
                <a:blip r:embed="rId9"/>
                <a:stretch>
                  <a:fillRect l="-4762" b="-120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logo on a black background&#10;&#10;Description automatically generated">
            <a:extLst>
              <a:ext uri="{FF2B5EF4-FFF2-40B4-BE49-F238E27FC236}">
                <a16:creationId xmlns:a16="http://schemas.microsoft.com/office/drawing/2014/main" id="{B95411FF-B763-E2F9-688F-3F073E51B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4456" y="4425079"/>
            <a:ext cx="2740608" cy="27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1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B59549-1266-9D78-9DCB-7DED9B08B988}"/>
              </a:ext>
            </a:extLst>
          </p:cNvPr>
          <p:cNvSpPr txBox="1"/>
          <p:nvPr/>
        </p:nvSpPr>
        <p:spPr>
          <a:xfrm>
            <a:off x="5547632" y="112162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/>
              <a:t>چه اتفاقی </a:t>
            </a:r>
            <a:r>
              <a:rPr lang="fa-IR" dirty="0" err="1"/>
              <a:t>می‌افتد</a:t>
            </a:r>
            <a:r>
              <a:rPr lang="fa-IR" dirty="0"/>
              <a:t> وقتی </a:t>
            </a:r>
            <a:r>
              <a:rPr lang="fa-IR" dirty="0" err="1"/>
              <a:t>می‌دانیم</a:t>
            </a:r>
            <a:r>
              <a:rPr lang="fa-IR" dirty="0"/>
              <a:t> تیم میزبان کارت قرمز دریافت نخواهد کرد.</a:t>
            </a:r>
          </a:p>
        </p:txBody>
      </p:sp>
      <p:pic>
        <p:nvPicPr>
          <p:cNvPr id="6" name="Screen Recording 2025-01-23 at 14.41.04">
            <a:hlinkClick r:id="" action="ppaction://media"/>
            <a:extLst>
              <a:ext uri="{FF2B5EF4-FFF2-40B4-BE49-F238E27FC236}">
                <a16:creationId xmlns:a16="http://schemas.microsoft.com/office/drawing/2014/main" id="{92D18EA9-2CE9-7806-ECBD-C0F6BB20A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258" y="2132663"/>
            <a:ext cx="4599213" cy="2740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78142F-831F-CCC3-A74E-2EA7863D1407}"/>
              </a:ext>
            </a:extLst>
          </p:cNvPr>
          <p:cNvSpPr txBox="1"/>
          <p:nvPr/>
        </p:nvSpPr>
        <p:spPr>
          <a:xfrm>
            <a:off x="5547632" y="2280339"/>
            <a:ext cx="3478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 </a:t>
            </a:r>
            <a:r>
              <a:rPr lang="en-GB" dirty="0"/>
              <a:t>(Home Win |  No Home Red) </a:t>
            </a:r>
            <a:r>
              <a:rPr lang="en-GB" sz="2400" dirty="0"/>
              <a:t>=</a:t>
            </a:r>
            <a:endParaRPr lang="en-EE" sz="2400" dirty="0"/>
          </a:p>
        </p:txBody>
      </p:sp>
      <p:pic>
        <p:nvPicPr>
          <p:cNvPr id="9" name="Picture 8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A0A96D30-392E-E848-E664-E63AD141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9" y="5139077"/>
            <a:ext cx="2079006" cy="786126"/>
          </a:xfrm>
          <a:prstGeom prst="rect">
            <a:avLst/>
          </a:prstGeom>
        </p:spPr>
      </p:pic>
      <p:pic>
        <p:nvPicPr>
          <p:cNvPr id="11" name="Picture 10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E053057B-B301-BEBA-398B-CE6E5ABAB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465" y="5122264"/>
            <a:ext cx="2079006" cy="802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55E16D-7BBA-27A0-3369-CDD2C7D76018}"/>
                  </a:ext>
                </a:extLst>
              </p:cNvPr>
              <p:cNvSpPr txBox="1"/>
              <p:nvPr/>
            </p:nvSpPr>
            <p:spPr>
              <a:xfrm>
                <a:off x="9026469" y="2280339"/>
                <a:ext cx="2300292" cy="629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0.44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0.95</m:t>
                        </m:r>
                      </m:den>
                    </m:f>
                  </m:oMath>
                </a14:m>
                <a:r>
                  <a:rPr lang="en-EE" sz="2800" dirty="0"/>
                  <a:t> </a:t>
                </a:r>
                <a:r>
                  <a:rPr lang="en-EE" sz="2400" dirty="0"/>
                  <a:t>≈ 0.46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55E16D-7BBA-27A0-3369-CDD2C7D76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69" y="2280339"/>
                <a:ext cx="2300292" cy="629981"/>
              </a:xfrm>
              <a:prstGeom prst="rect">
                <a:avLst/>
              </a:prstGeom>
              <a:blipFill>
                <a:blip r:embed="rId7"/>
                <a:stretch>
                  <a:fillRect l="-3846" b="-120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FB0B191-8866-3BA1-FBD4-AB76219E5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456" y="4425079"/>
            <a:ext cx="2740608" cy="27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B555-4030-52CD-D2B5-6756C408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/>
              <a:t>جدول احتمال					</a:t>
            </a:r>
            <a:r>
              <a:rPr lang="en-GB" dirty="0"/>
              <a:t>probability grid</a:t>
            </a:r>
            <a:endParaRPr lang="en-EE" dirty="0"/>
          </a:p>
        </p:txBody>
      </p:sp>
      <p:pic>
        <p:nvPicPr>
          <p:cNvPr id="4" name="Screen Recording 2025-01-23 at 16.44.07">
            <a:hlinkClick r:id="" action="ppaction://media"/>
            <a:extLst>
              <a:ext uri="{FF2B5EF4-FFF2-40B4-BE49-F238E27FC236}">
                <a16:creationId xmlns:a16="http://schemas.microsoft.com/office/drawing/2014/main" id="{E8CA5BC2-503B-C83E-C23E-AFC84FC22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0000" y="1690688"/>
            <a:ext cx="4127500" cy="4394200"/>
          </a:xfrm>
          <a:prstGeom prst="rect">
            <a:avLst/>
          </a:prstGeom>
        </p:spPr>
      </p:pic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3760B51D-677E-71D9-B8A0-EEDD124AD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56" y="4425079"/>
            <a:ext cx="2740608" cy="27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18696-AB4D-3AC6-0BC6-8675F60978E4}"/>
              </a:ext>
            </a:extLst>
          </p:cNvPr>
          <p:cNvSpPr txBox="1"/>
          <p:nvPr/>
        </p:nvSpPr>
        <p:spPr>
          <a:xfrm>
            <a:off x="4577788" y="114097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احتمال اینکه تیم میزبان کارت قرمز بگیرد 0.05 است.</a:t>
            </a:r>
          </a:p>
        </p:txBody>
      </p:sp>
      <p:pic>
        <p:nvPicPr>
          <p:cNvPr id="6" name="Screen Recording 2025-01-23 at 16.48.28">
            <a:hlinkClick r:id="" action="ppaction://media"/>
            <a:extLst>
              <a:ext uri="{FF2B5EF4-FFF2-40B4-BE49-F238E27FC236}">
                <a16:creationId xmlns:a16="http://schemas.microsoft.com/office/drawing/2014/main" id="{50431EF1-292D-4B1A-7AF4-0C9F3FB23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464" y="1062413"/>
            <a:ext cx="41402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350AA-3694-06ED-3F13-1AA0391E0833}"/>
              </a:ext>
            </a:extLst>
          </p:cNvPr>
          <p:cNvSpPr txBox="1"/>
          <p:nvPr/>
        </p:nvSpPr>
        <p:spPr>
          <a:xfrm>
            <a:off x="4919240" y="1967697"/>
            <a:ext cx="575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یک جدول احتمال </a:t>
            </a:r>
            <a:r>
              <a:rPr lang="fa-IR" dirty="0" err="1"/>
              <a:t>مساحتی</a:t>
            </a:r>
            <a:r>
              <a:rPr lang="fa-IR" dirty="0"/>
              <a:t> برابر با ۱ دارد و تمامی نتایج ممکن یک بازی را نمایش </a:t>
            </a:r>
            <a:r>
              <a:rPr lang="fa-IR" dirty="0" err="1"/>
              <a:t>می‌دهد</a:t>
            </a:r>
            <a:r>
              <a:rPr lang="fa-IR" dirty="0"/>
              <a:t>. مساحت هر مستطیل </a:t>
            </a:r>
            <a:r>
              <a:rPr lang="fa-IR" dirty="0" err="1"/>
              <a:t>نشان‌دهنده</a:t>
            </a:r>
            <a:r>
              <a:rPr lang="fa-IR" dirty="0"/>
              <a:t> احتمال وقوع هر نتیجه است.</a:t>
            </a:r>
            <a:endParaRPr lang="en-EE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572BFEC-C571-93DB-BF97-04E706745ED3}"/>
              </a:ext>
            </a:extLst>
          </p:cNvPr>
          <p:cNvSpPr/>
          <p:nvPr/>
        </p:nvSpPr>
        <p:spPr>
          <a:xfrm>
            <a:off x="814528" y="1460500"/>
            <a:ext cx="798653" cy="185155"/>
          </a:xfrm>
          <a:prstGeom prst="frame">
            <a:avLst>
              <a:gd name="adj1" fmla="val 2107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CD8F4-68CA-94B9-1138-B5915AB0B66B}"/>
              </a:ext>
            </a:extLst>
          </p:cNvPr>
          <p:cNvSpPr txBox="1"/>
          <p:nvPr/>
        </p:nvSpPr>
        <p:spPr>
          <a:xfrm>
            <a:off x="6255264" y="2925370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solidFill>
                  <a:srgbClr val="FF0000"/>
                </a:solidFill>
              </a:rPr>
              <a:t>احتمال اینکه تیم میزبان کارت قرمز بگیرد و پیروز شود.</a:t>
            </a:r>
          </a:p>
          <a:p>
            <a:pPr marL="0" algn="r" defTabSz="457200" rtl="1" eaLnBrk="1" latinLnBrk="0" hangingPunct="1"/>
            <a:endParaRPr lang="en-EE" dirty="0">
              <a:solidFill>
                <a:srgbClr val="FF0000"/>
              </a:solidFill>
            </a:endParaRP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4EB9CDBE-148F-4E4C-7712-646E8011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56" y="4425079"/>
            <a:ext cx="2740608" cy="2740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F76FC-D4DE-821C-3C5F-1143E02B8022}"/>
              </a:ext>
            </a:extLst>
          </p:cNvPr>
          <p:cNvSpPr txBox="1"/>
          <p:nvPr/>
        </p:nvSpPr>
        <p:spPr>
          <a:xfrm>
            <a:off x="4997917" y="3279313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</a:t>
            </a:r>
            <a:r>
              <a:rPr lang="en-GB" dirty="0"/>
              <a:t> (Home Red and Home Win)</a:t>
            </a:r>
            <a:endParaRPr lang="en-E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E4DC-2361-52C4-B906-FD7FE0A0539B}"/>
              </a:ext>
            </a:extLst>
          </p:cNvPr>
          <p:cNvSpPr txBox="1"/>
          <p:nvPr/>
        </p:nvSpPr>
        <p:spPr>
          <a:xfrm>
            <a:off x="8107347" y="3473387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 </a:t>
            </a:r>
            <a:r>
              <a:rPr lang="en-GB" dirty="0">
                <a:solidFill>
                  <a:srgbClr val="FF0000"/>
                </a:solidFill>
              </a:rPr>
              <a:t>0.24 * 0.05 </a:t>
            </a:r>
            <a:r>
              <a:rPr lang="en-GB" dirty="0"/>
              <a:t>=  0.012 = 1.2%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1055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  <p:bldP spid="9" grpId="1" animBg="1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graph&#10;&#10;AI-generated content may be incorrect.">
            <a:extLst>
              <a:ext uri="{FF2B5EF4-FFF2-40B4-BE49-F238E27FC236}">
                <a16:creationId xmlns:a16="http://schemas.microsoft.com/office/drawing/2014/main" id="{7FD605BB-5601-DA36-4147-DD776F8E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60" y="1018814"/>
            <a:ext cx="4279900" cy="384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F042F-1912-85E4-B4EC-8178426DC30C}"/>
              </a:ext>
            </a:extLst>
          </p:cNvPr>
          <p:cNvSpPr txBox="1"/>
          <p:nvPr/>
        </p:nvSpPr>
        <p:spPr>
          <a:xfrm>
            <a:off x="7315665" y="1018814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احتمال برد تیم میزبان در این بازی چقدر است؟</a:t>
            </a:r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37EB1-D18F-3D77-D8AC-476FE53E12C4}"/>
              </a:ext>
            </a:extLst>
          </p:cNvPr>
          <p:cNvSpPr txBox="1"/>
          <p:nvPr/>
        </p:nvSpPr>
        <p:spPr>
          <a:xfrm>
            <a:off x="5601734" y="1736680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eaLnBrk="1" latinLnBrk="0" hangingPunct="1"/>
            <a:r>
              <a:rPr lang="en-GB" sz="2800" dirty="0"/>
              <a:t>P</a:t>
            </a:r>
            <a:r>
              <a:rPr lang="fa-IR" sz="2800" dirty="0"/>
              <a:t> </a:t>
            </a:r>
            <a:r>
              <a:rPr lang="en-GB" dirty="0"/>
              <a:t>(Home Win) </a:t>
            </a:r>
            <a:endParaRPr lang="en-EE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DBB2079-AB4C-3BA4-E2A0-471A7E3F4A1C}"/>
              </a:ext>
            </a:extLst>
          </p:cNvPr>
          <p:cNvSpPr/>
          <p:nvPr/>
        </p:nvSpPr>
        <p:spPr>
          <a:xfrm>
            <a:off x="1273215" y="1286032"/>
            <a:ext cx="833377" cy="243068"/>
          </a:xfrm>
          <a:prstGeom prst="frame">
            <a:avLst>
              <a:gd name="adj1" fmla="val 21002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19DA44D6-B67D-B9C3-B003-8E6B69ABB84C}"/>
              </a:ext>
            </a:extLst>
          </p:cNvPr>
          <p:cNvSpPr/>
          <p:nvPr/>
        </p:nvSpPr>
        <p:spPr>
          <a:xfrm>
            <a:off x="1273215" y="1482671"/>
            <a:ext cx="1493134" cy="3147202"/>
          </a:xfrm>
          <a:prstGeom prst="frame">
            <a:avLst>
              <a:gd name="adj1" fmla="val 3198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417E4-FE07-C92F-5AAD-844E0C8271DF}"/>
              </a:ext>
            </a:extLst>
          </p:cNvPr>
          <p:cNvSpPr txBox="1"/>
          <p:nvPr/>
        </p:nvSpPr>
        <p:spPr>
          <a:xfrm>
            <a:off x="5428411" y="271309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≈ 0.45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FA734-EE01-02D0-17AC-71FD620BE8DC}"/>
              </a:ext>
            </a:extLst>
          </p:cNvPr>
          <p:cNvSpPr txBox="1"/>
          <p:nvPr/>
        </p:nvSpPr>
        <p:spPr>
          <a:xfrm>
            <a:off x="5383782" y="2143711"/>
            <a:ext cx="690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=</a:t>
            </a:r>
            <a:r>
              <a:rPr lang="en-GB" dirty="0"/>
              <a:t> </a:t>
            </a:r>
            <a:r>
              <a:rPr lang="en-GB" sz="2800" dirty="0"/>
              <a:t>P </a:t>
            </a:r>
            <a:r>
              <a:rPr lang="en-GB" dirty="0"/>
              <a:t>(Home Red and Home Win) + </a:t>
            </a:r>
            <a:r>
              <a:rPr lang="en-GB" sz="2800" dirty="0"/>
              <a:t>P </a:t>
            </a:r>
            <a:r>
              <a:rPr lang="en-GB" dirty="0"/>
              <a:t>(No Home Red and Home Win)</a:t>
            </a:r>
            <a:r>
              <a:rPr lang="en-EE" dirty="0"/>
              <a:t> </a:t>
            </a:r>
          </a:p>
        </p:txBody>
      </p:sp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2DBE33E4-F176-AD74-2C37-D059C8E7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56" y="4425079"/>
            <a:ext cx="2740608" cy="27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DB0FCE-40AA-5711-FD5A-D37BEEFC00EE}"/>
              </a:ext>
            </a:extLst>
          </p:cNvPr>
          <p:cNvSpPr txBox="1"/>
          <p:nvPr/>
        </p:nvSpPr>
        <p:spPr>
          <a:xfrm>
            <a:off x="2514601" y="2497668"/>
            <a:ext cx="7053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dirty="0">
                <a:solidFill>
                  <a:srgbClr val="FFFF00"/>
                </a:solidFill>
              </a:rPr>
              <a:t>قانون احتمال کل</a:t>
            </a:r>
            <a:r>
              <a:rPr lang="fa-IR" dirty="0"/>
              <a:t>، احتمال وقوع یک رویداد را به صورت مجموع دو بخش مجزا بیان </a:t>
            </a:r>
            <a:r>
              <a:rPr lang="fa-IR" dirty="0" err="1"/>
              <a:t>می‌کند</a:t>
            </a:r>
            <a:r>
              <a:rPr lang="fa-IR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P(A) ​ =P(A and B) +P(A and not B). ​</a:t>
            </a:r>
            <a:endParaRPr lang="fa-IR" dirty="0"/>
          </a:p>
          <a:p>
            <a:endParaRPr lang="en-EE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F147CA5-D8FC-1450-1A2E-29BCE63D1FEC}"/>
              </a:ext>
            </a:extLst>
          </p:cNvPr>
          <p:cNvSpPr/>
          <p:nvPr/>
        </p:nvSpPr>
        <p:spPr>
          <a:xfrm>
            <a:off x="2115865" y="2125133"/>
            <a:ext cx="7772400" cy="1735667"/>
          </a:xfrm>
          <a:prstGeom prst="frame">
            <a:avLst>
              <a:gd name="adj1" fmla="val 76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5CFF0897-50E1-5482-143A-5EF824B0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56" y="4425079"/>
            <a:ext cx="2740608" cy="27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B13CA0-ABA3-9754-2161-1C76E633FB50}"/>
              </a:ext>
            </a:extLst>
          </p:cNvPr>
          <p:cNvSpPr txBox="1"/>
          <p:nvPr/>
        </p:nvSpPr>
        <p:spPr>
          <a:xfrm>
            <a:off x="1672166" y="876068"/>
            <a:ext cx="8847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dirty="0"/>
              <a:t>مربی قصد دارد یک </a:t>
            </a:r>
            <a:r>
              <a:rPr lang="fa-IR" dirty="0" err="1"/>
              <a:t>بازیکن</a:t>
            </a:r>
            <a:r>
              <a:rPr lang="fa-IR" dirty="0"/>
              <a:t> بااستعداد اما </a:t>
            </a:r>
            <a:r>
              <a:rPr lang="fa-IR" dirty="0" err="1"/>
              <a:t>بدخلق</a:t>
            </a:r>
            <a:r>
              <a:rPr lang="fa-IR" dirty="0"/>
              <a:t> را وارد زمین کند، کسی که ممکن است تیم را به پیروزی برساند، اما همچنین ممکن است برایشان یک کارت قرمز به همراه داشته باشد. آیا این ریسک ارزشش را دارد؟</a:t>
            </a:r>
            <a:endParaRPr lang="en-EE" dirty="0"/>
          </a:p>
        </p:txBody>
      </p:sp>
      <p:pic>
        <p:nvPicPr>
          <p:cNvPr id="6" name="Screen Recording 2025-01-23 at 20.05.02">
            <a:hlinkClick r:id="" action="ppaction://media"/>
            <a:extLst>
              <a:ext uri="{FF2B5EF4-FFF2-40B4-BE49-F238E27FC236}">
                <a16:creationId xmlns:a16="http://schemas.microsoft.com/office/drawing/2014/main" id="{07FE7E96-F273-A021-18D2-B23114193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42" y="2159232"/>
            <a:ext cx="4152900" cy="382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10D0E-F4C8-269D-9DCC-B9D37532D5CC}"/>
              </a:ext>
            </a:extLst>
          </p:cNvPr>
          <p:cNvSpPr txBox="1"/>
          <p:nvPr/>
        </p:nvSpPr>
        <p:spPr>
          <a:xfrm>
            <a:off x="5274733" y="2400069"/>
            <a:ext cx="6409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a-IR" sz="1400" dirty="0" err="1"/>
              <a:t>بازیکن</a:t>
            </a:r>
            <a:r>
              <a:rPr lang="fa-IR" sz="1400" dirty="0"/>
              <a:t> </a:t>
            </a:r>
            <a:r>
              <a:rPr lang="fa-IR" sz="1400" dirty="0" err="1"/>
              <a:t>بدخلق</a:t>
            </a:r>
            <a:r>
              <a:rPr lang="fa-IR" sz="1400" dirty="0"/>
              <a:t> احتمال دریافت کارت قرمز توسط تیم میزبان را به ۱۵٪ افزایش </a:t>
            </a:r>
            <a:r>
              <a:rPr lang="fa-IR" sz="1400" dirty="0" err="1"/>
              <a:t>می‌دهد</a:t>
            </a:r>
            <a:r>
              <a:rPr lang="fa-IR" sz="1400" dirty="0"/>
              <a:t>. اگر تیم کارت قرمز بگیرد، احتمال پیروزی ۲۴٪ باقی </a:t>
            </a:r>
            <a:r>
              <a:rPr lang="fa-IR" sz="1400" dirty="0" err="1"/>
              <a:t>می‌ماند</a:t>
            </a:r>
            <a:r>
              <a:rPr lang="fa-IR" sz="1400" dirty="0"/>
              <a:t>، اما در غیر این صورت، این احتمال به ۵۲٪ افزایش </a:t>
            </a:r>
            <a:r>
              <a:rPr lang="fa-IR" sz="1400" dirty="0" err="1"/>
              <a:t>می‌یابد</a:t>
            </a:r>
            <a:r>
              <a:rPr lang="fa-IR" sz="1400" dirty="0"/>
              <a:t>.</a:t>
            </a:r>
            <a:endParaRPr lang="en-EE" sz="1400" dirty="0"/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DE0EC997-44A5-BD87-28BC-777AD79BE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270" y="4611628"/>
            <a:ext cx="2740608" cy="2740608"/>
          </a:xfrm>
          <a:prstGeom prst="rect">
            <a:avLst/>
          </a:prstGeom>
        </p:spPr>
      </p:pic>
      <p:pic>
        <p:nvPicPr>
          <p:cNvPr id="13" name="Picture 12" descr="A graph with numbers and a red and blue rectangle&#10;&#10;AI-generated content may be incorrect.">
            <a:extLst>
              <a:ext uri="{FF2B5EF4-FFF2-40B4-BE49-F238E27FC236}">
                <a16:creationId xmlns:a16="http://schemas.microsoft.com/office/drawing/2014/main" id="{6B75F0C7-9C49-5CFB-9A68-7050F5C12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42" y="2159232"/>
            <a:ext cx="4152900" cy="382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13B4B6-8283-6F65-FED0-1D06E5D380AE}"/>
              </a:ext>
            </a:extLst>
          </p:cNvPr>
          <p:cNvSpPr txBox="1"/>
          <p:nvPr/>
        </p:nvSpPr>
        <p:spPr>
          <a:xfrm>
            <a:off x="5913621" y="324423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 </a:t>
            </a:r>
            <a:r>
              <a:rPr lang="en-GB" dirty="0"/>
              <a:t>(Home Win)</a:t>
            </a:r>
            <a:endParaRPr lang="en-E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985D3-758B-823A-3058-96FC429F0F18}"/>
              </a:ext>
            </a:extLst>
          </p:cNvPr>
          <p:cNvSpPr txBox="1"/>
          <p:nvPr/>
        </p:nvSpPr>
        <p:spPr>
          <a:xfrm>
            <a:off x="7487586" y="3398126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= </a:t>
            </a:r>
            <a:r>
              <a:rPr lang="en-EE" dirty="0">
                <a:solidFill>
                  <a:srgbClr val="FF0000"/>
                </a:solidFill>
              </a:rPr>
              <a:t>0.24*0.15</a:t>
            </a:r>
            <a:r>
              <a:rPr lang="en-EE" dirty="0"/>
              <a:t> + </a:t>
            </a:r>
            <a:r>
              <a:rPr lang="en-E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0.52*0.85 </a:t>
            </a:r>
            <a:r>
              <a:rPr lang="en-EE" dirty="0"/>
              <a:t>≈ 0.48</a:t>
            </a:r>
            <a:r>
              <a:rPr lang="en-E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997C8-6BB3-4E73-9532-60591C16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899" y="1976458"/>
            <a:ext cx="7164000" cy="35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7" y="-434893"/>
            <a:ext cx="7422986" cy="74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4427</TotalTime>
  <Words>363</Words>
  <Application>Microsoft Macintosh PowerPoint</Application>
  <PresentationFormat>Widescreen</PresentationFormat>
  <Paragraphs>31</Paragraphs>
  <Slides>9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CoFo Brilliant</vt:lpstr>
      <vt:lpstr>Roboto</vt:lpstr>
      <vt:lpstr>Office Theme</vt:lpstr>
      <vt:lpstr>قانون احتمال کل</vt:lpstr>
      <vt:lpstr>PowerPoint Presentation</vt:lpstr>
      <vt:lpstr>PowerPoint Presentation</vt:lpstr>
      <vt:lpstr>جدول احتمال     probability grid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30</cp:revision>
  <dcterms:created xsi:type="dcterms:W3CDTF">2024-11-14T17:21:55Z</dcterms:created>
  <dcterms:modified xsi:type="dcterms:W3CDTF">2025-01-27T13:59:46Z</dcterms:modified>
</cp:coreProperties>
</file>